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372" r:id="rId3"/>
    <p:sldId id="374" r:id="rId4"/>
    <p:sldId id="375" r:id="rId5"/>
    <p:sldId id="377" r:id="rId6"/>
    <p:sldId id="376" r:id="rId7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513"/>
    <a:srgbClr val="A8173C"/>
    <a:srgbClr val="CB9413"/>
    <a:srgbClr val="177C8A"/>
    <a:srgbClr val="F25A1C"/>
    <a:srgbClr val="8865E8"/>
    <a:srgbClr val="3AC315"/>
    <a:srgbClr val="1777A4"/>
    <a:srgbClr val="A59E17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5AC4D-7889-B371-F9EB-668955A27FCD}" v="55" dt="2025-01-21T02:35:38.1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/>
    <p:restoredTop sz="96245"/>
  </p:normalViewPr>
  <p:slideViewPr>
    <p:cSldViewPr snapToGrid="0">
      <p:cViewPr>
        <p:scale>
          <a:sx n="99" d="100"/>
          <a:sy n="99" d="100"/>
        </p:scale>
        <p:origin x="112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C9CC2-B020-1A44-B3D1-E1D5B83DF7CC}" type="datetimeFigureOut">
              <a:rPr lang="es-ES_tradnl" smtClean="0"/>
              <a:t>3/8/25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D74A3-22B7-104B-99E8-E605C6207C4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93825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41BB6-0469-785D-8DB2-F2DE4C8FD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650875"/>
            <a:ext cx="12192000" cy="62071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F1698A-8B6F-CF31-660F-7BB6233D6F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81281"/>
            <a:ext cx="11186160" cy="48768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latin typeface="+mn-lt"/>
              </a:defRPr>
            </a:lvl1pPr>
          </a:lstStyle>
          <a:p>
            <a:pPr lvl="0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864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8C9EA7D-AF04-6A94-9D4C-4E1B3D34EA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00" y="1196752"/>
            <a:ext cx="10800000" cy="1325563"/>
          </a:xfrm>
          <a:prstGeom prst="rect">
            <a:avLst/>
          </a:prstGeom>
        </p:spPr>
        <p:txBody>
          <a:bodyPr/>
          <a:lstStyle>
            <a:lvl1pPr algn="ctr">
              <a:defRPr sz="6000" b="1">
                <a:latin typeface="+mn-lt"/>
              </a:defRPr>
            </a:lvl1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Curso</a:t>
            </a:r>
            <a:endParaRPr lang="es-ES_tradnl" dirty="0"/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id="{F291EDEE-9B77-5904-CDDE-F7CF6A1F649F}"/>
              </a:ext>
            </a:extLst>
          </p:cNvPr>
          <p:cNvSpPr txBox="1">
            <a:spLocks/>
          </p:cNvSpPr>
          <p:nvPr userDrawn="1"/>
        </p:nvSpPr>
        <p:spPr>
          <a:xfrm>
            <a:off x="623392" y="4591098"/>
            <a:ext cx="10800000" cy="132556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endParaRPr lang="es-ES_tradnl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A316B-5413-1CD1-3745-4F1EDC07E355}"/>
              </a:ext>
            </a:extLst>
          </p:cNvPr>
          <p:cNvSpPr txBox="1"/>
          <p:nvPr userDrawn="1"/>
        </p:nvSpPr>
        <p:spPr>
          <a:xfrm>
            <a:off x="696600" y="5179839"/>
            <a:ext cx="1080000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Departamento de Ingeniería de Sistemas y Computación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Universidad de los Andes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A2C2B5B-C5E9-975E-EA02-AB9B1D7A57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401" y="2636838"/>
            <a:ext cx="10800000" cy="863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s-ES_tradnl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4F98D92C-CBE6-BF17-0C71-20FD539907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600" y="3717528"/>
            <a:ext cx="10800000" cy="863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br>
              <a:rPr lang="en-US" dirty="0"/>
            </a:br>
            <a:r>
              <a:rPr lang="en-US" dirty="0" err="1"/>
              <a:t>usuario@uniandes.edu.co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875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8FEFE2-5C8F-E424-E881-CE85216F9183}"/>
              </a:ext>
            </a:extLst>
          </p:cNvPr>
          <p:cNvSpPr/>
          <p:nvPr userDrawn="1"/>
        </p:nvSpPr>
        <p:spPr>
          <a:xfrm>
            <a:off x="-692" y="-2102"/>
            <a:ext cx="843972" cy="670560"/>
          </a:xfrm>
          <a:prstGeom prst="rect">
            <a:avLst/>
          </a:prstGeom>
          <a:solidFill>
            <a:srgbClr val="FFD3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B5D97-3B10-C840-FCD2-304F5F8547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128" y="32695"/>
            <a:ext cx="540000" cy="556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4999E0-8ECC-83E3-87DC-A25DFF20B698}"/>
              </a:ext>
            </a:extLst>
          </p:cNvPr>
          <p:cNvSpPr/>
          <p:nvPr userDrawn="1"/>
        </p:nvSpPr>
        <p:spPr>
          <a:xfrm>
            <a:off x="929301" y="0"/>
            <a:ext cx="11262699" cy="670560"/>
          </a:xfrm>
          <a:prstGeom prst="rect">
            <a:avLst/>
          </a:prstGeom>
          <a:solidFill>
            <a:srgbClr val="FFD3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013" noProof="0"/>
          </a:p>
        </p:txBody>
      </p:sp>
      <p:sp>
        <p:nvSpPr>
          <p:cNvPr id="10" name="5 Marcador de número de diapositiva" descr="&lt;No.&gt;">
            <a:extLst>
              <a:ext uri="{FF2B5EF4-FFF2-40B4-BE49-F238E27FC236}">
                <a16:creationId xmlns:a16="http://schemas.microsoft.com/office/drawing/2014/main" id="{824D0133-2B4B-3909-03E6-0A1A7F8D7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801" y="6567344"/>
            <a:ext cx="457200" cy="29065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1"/>
                </a:solidFill>
                <a:latin typeface="+mn-lt"/>
              </a:defRPr>
            </a:lvl1pPr>
          </a:lstStyle>
          <a:p>
            <a:fld id="{A55E392F-5B4E-794E-AFEC-11A3290B6E95}" type="slidenum">
              <a:rPr lang="es-CO" altLang="en-CO" smtClean="0"/>
              <a:pPr/>
              <a:t>‹#›</a:t>
            </a:fld>
            <a:endParaRPr lang="es-CO" altLang="en-CO"/>
          </a:p>
        </p:txBody>
      </p:sp>
    </p:spTree>
    <p:extLst>
      <p:ext uri="{BB962C8B-B14F-4D97-AF65-F5344CB8AC3E}">
        <p14:creationId xmlns:p14="http://schemas.microsoft.com/office/powerpoint/2010/main" val="199310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e.rosales24@uniandes.edu.c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erosales24.github.io/eda_2025_20/general/preguntas_frecuentes/#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45C7-CF18-F590-DDEC-3B61372F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8720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Estructuras de Datos y Algoritmos</a:t>
            </a:r>
            <a:br>
              <a:rPr lang="es-ES_tradnl" dirty="0"/>
            </a:br>
            <a:r>
              <a:rPr lang="es-ES_tradnl" dirty="0"/>
              <a:t>EDA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EBBC5-1EA9-092A-5A97-77A00DB8EB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896417"/>
            <a:ext cx="12192000" cy="719832"/>
          </a:xfrm>
        </p:spPr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6EBF8-A6AF-CC81-1ED5-1E2D11502D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977033"/>
            <a:ext cx="12192000" cy="863600"/>
          </a:xfrm>
        </p:spPr>
        <p:txBody>
          <a:bodyPr/>
          <a:lstStyle/>
          <a:p>
            <a:r>
              <a:rPr lang="es-ES_tradnl" b="1" dirty="0"/>
              <a:t>Eduardo Rosales</a:t>
            </a:r>
            <a:br>
              <a:rPr lang="es-ES_tradnl" dirty="0"/>
            </a:br>
            <a:r>
              <a:rPr lang="es-ES_tradnl" dirty="0">
                <a:hlinkClick r:id="rId2"/>
              </a:rPr>
              <a:t>ee.rosales24@uniandes.edu.co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926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5FECA4-D4D8-1AA5-8230-4E5666482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indent="-228600">
              <a:buSzPct val="100000"/>
              <a:buFont typeface="Arial" panose="020B0604020202020204" pitchFamily="34" charset="0"/>
              <a:buChar char="•"/>
            </a:pPr>
            <a:r>
              <a:rPr lang="es-ES_tradnl" sz="1900" b="1" dirty="0"/>
              <a:t>Preséntese a compañeros (menos de 30 </a:t>
            </a:r>
            <a:r>
              <a:rPr lang="es-ES_tradnl" sz="1900" b="1" dirty="0" err="1"/>
              <a:t>segs</a:t>
            </a:r>
            <a:r>
              <a:rPr lang="es-ES_tradnl" sz="1900" b="1" dirty="0"/>
              <a:t>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Nombre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Carrera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_tradnl" sz="1900" dirty="0"/>
              <a:t>Semestre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Experiencia en programación</a:t>
            </a:r>
          </a:p>
          <a:p>
            <a:pPr marL="457200" lvl="1" indent="0">
              <a:buNone/>
            </a:pPr>
            <a:endParaRPr lang="es-ES_tradnl" sz="1900" dirty="0"/>
          </a:p>
          <a:p>
            <a:pPr marL="457200" lvl="1" indent="0">
              <a:buNone/>
            </a:pPr>
            <a:endParaRPr lang="es-ES_tradnl" sz="1900" dirty="0"/>
          </a:p>
          <a:p>
            <a:pPr marL="457200" lvl="1" indent="0">
              <a:buNone/>
            </a:pPr>
            <a:endParaRPr lang="es-ES_tradnl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b="1" dirty="0"/>
              <a:t>¿Por qué?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_tradnl" sz="1900" b="1" dirty="0"/>
              <a:t>EDA</a:t>
            </a:r>
            <a:r>
              <a:rPr lang="es-ES_tradnl" sz="1900" dirty="0"/>
              <a:t> = </a:t>
            </a:r>
            <a:r>
              <a:rPr lang="es-ES_tradnl" sz="1900" b="1" dirty="0"/>
              <a:t>Trabajo en equipo</a:t>
            </a:r>
          </a:p>
          <a:p>
            <a:pPr lvl="3"/>
            <a:r>
              <a:rPr lang="es-ES_tradnl" sz="1900" b="1" dirty="0"/>
              <a:t>Mala elección de equipo </a:t>
            </a:r>
            <a:r>
              <a:rPr lang="es-ES_tradnl" sz="1900" dirty="0"/>
              <a:t>≃ </a:t>
            </a:r>
            <a:r>
              <a:rPr lang="es-ES_tradnl" sz="1900" b="1" dirty="0">
                <a:solidFill>
                  <a:srgbClr val="FF0000"/>
                </a:solidFill>
              </a:rPr>
              <a:t>problemas serios y malas notas</a:t>
            </a:r>
          </a:p>
          <a:p>
            <a:pPr lvl="3"/>
            <a:endParaRPr lang="es-ES_tradnl" sz="1900" b="1" dirty="0">
              <a:solidFill>
                <a:srgbClr val="FF0000"/>
              </a:solidFill>
            </a:endParaRPr>
          </a:p>
          <a:p>
            <a:pPr lvl="3"/>
            <a:endParaRPr lang="es-ES_tradnl" sz="1900" b="1" dirty="0">
              <a:solidFill>
                <a:srgbClr val="FF0000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b="1" dirty="0"/>
              <a:t>TODO: </a:t>
            </a:r>
          </a:p>
          <a:p>
            <a:pPr lvl="2"/>
            <a:r>
              <a:rPr lang="es-ES_tradnl" sz="1900" dirty="0"/>
              <a:t>Conformar un grupo de </a:t>
            </a:r>
            <a:r>
              <a:rPr lang="es-ES_tradnl" sz="1900" b="1" dirty="0"/>
              <a:t>3</a:t>
            </a:r>
            <a:r>
              <a:rPr lang="es-ES_tradnl" sz="1900" dirty="0"/>
              <a:t> integrantes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s-ES_tradnl" sz="1900" dirty="0"/>
              <a:t>(Ideal) antes del jueves</a:t>
            </a:r>
          </a:p>
          <a:p>
            <a:pPr marL="1371600" lvl="3" indent="0">
              <a:buNone/>
            </a:pPr>
            <a:endParaRPr lang="es-ES_tradnl" sz="1900" b="1" dirty="0">
              <a:solidFill>
                <a:srgbClr val="FF0000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endParaRPr lang="es-ES_tradnl" sz="1900" b="1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s-ES_tradnl" sz="19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50334-D7C2-0DB9-47E5-6FD8A6E59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2800" dirty="0">
                <a:latin typeface="+mn-lt"/>
                <a:ea typeface="+mn-ea"/>
                <a:cs typeface="+mn-cs"/>
              </a:rPr>
              <a:t>Conozca a sus Compañeros</a:t>
            </a:r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79C36-D123-E2CA-404F-7CAB6512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760" y="760614"/>
            <a:ext cx="2668386" cy="26683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DCFBC-B86D-1D30-5D9C-B9E1ADA08D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1" y="6567344"/>
            <a:ext cx="457200" cy="290656"/>
          </a:xfrm>
        </p:spPr>
        <p:txBody>
          <a:bodyPr/>
          <a:lstStyle/>
          <a:p>
            <a:fld id="{2C5389FE-320D-5D43-A537-4A817324FFB0}" type="slidenum">
              <a:rPr lang="es-CO" altLang="en-CO" smtClean="0"/>
              <a:pPr/>
              <a:t>2</a:t>
            </a:fld>
            <a:endParaRPr lang="es-CO" altLang="en-CO"/>
          </a:p>
        </p:txBody>
      </p:sp>
    </p:spTree>
    <p:extLst>
      <p:ext uri="{BB962C8B-B14F-4D97-AF65-F5344CB8AC3E}">
        <p14:creationId xmlns:p14="http://schemas.microsoft.com/office/powerpoint/2010/main" val="2126581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5B43F6-404C-5680-F0EC-F54F1E037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s-ES_tradnl" sz="1900" b="1" dirty="0"/>
              <a:t>Eduardo Rosales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Profesor Asistente del DISC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b="1" dirty="0"/>
              <a:t>Coordinador de IP</a:t>
            </a:r>
            <a:endParaRPr lang="es-ES_tradnl" sz="1900" b="1" dirty="0">
              <a:ea typeface="Calibri"/>
              <a:cs typeface="Calibri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s-ES_tradnl" sz="1900" dirty="0"/>
              <a:t>Fundador de </a:t>
            </a:r>
            <a:r>
              <a:rPr lang="es-ES_tradnl" sz="1900" i="1" dirty="0" err="1"/>
              <a:t>CupiTaller</a:t>
            </a:r>
            <a:endParaRPr lang="es-ES_tradnl" sz="1900" i="1" dirty="0"/>
          </a:p>
          <a:p>
            <a:pPr marL="914400" lvl="2" indent="0">
              <a:buNone/>
            </a:pPr>
            <a:endParaRPr lang="es-ES_tradnl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b="1" dirty="0"/>
              <a:t>Doctorado y Postdoctorado</a:t>
            </a:r>
            <a:endParaRPr lang="es-ES_tradnl" sz="1900" b="1" dirty="0">
              <a:ea typeface="Calibri"/>
              <a:cs typeface="Calibri"/>
            </a:endParaRPr>
          </a:p>
          <a:p>
            <a:pPr lvl="2"/>
            <a:r>
              <a:rPr lang="es-ES_tradnl" sz="1900" dirty="0" err="1"/>
              <a:t>University</a:t>
            </a:r>
            <a:r>
              <a:rPr lang="es-ES_tradnl" sz="1900" dirty="0"/>
              <a:t> </a:t>
            </a:r>
            <a:r>
              <a:rPr lang="es-ES_tradnl" sz="1900" dirty="0" err="1"/>
              <a:t>of</a:t>
            </a:r>
            <a:r>
              <a:rPr lang="es-ES_tradnl" sz="1900" dirty="0"/>
              <a:t> Lugano (Suiza)</a:t>
            </a:r>
          </a:p>
          <a:p>
            <a:pPr marL="914400" lvl="2" indent="0">
              <a:buNone/>
            </a:pPr>
            <a:endParaRPr lang="es-ES_tradnl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Consultoría</a:t>
            </a:r>
          </a:p>
          <a:p>
            <a:pPr lvl="2"/>
            <a:r>
              <a:rPr lang="es-ES_tradnl" sz="1900" dirty="0"/>
              <a:t>Colpensiones, SENA, ICBF, IDEAM, …</a:t>
            </a:r>
          </a:p>
          <a:p>
            <a:pPr marL="1371600" lvl="3" indent="0">
              <a:buNone/>
            </a:pPr>
            <a:endParaRPr lang="es-ES_tradnl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Colaboraciones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_tradnl" sz="1900" dirty="0"/>
              <a:t>NASA (USA), SETI (USA), Oracle (Suiza), MinTIC, …</a:t>
            </a:r>
          </a:p>
          <a:p>
            <a:pPr marL="914400" lvl="2" indent="0">
              <a:buNone/>
            </a:pPr>
            <a:endParaRPr lang="es-ES_tradnl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Investigación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900" b="1" dirty="0"/>
              <a:t>Software engineering</a:t>
            </a:r>
            <a:r>
              <a:rPr lang="en-US" sz="1900" dirty="0"/>
              <a:t>, </a:t>
            </a:r>
            <a:r>
              <a:rPr lang="en-US" sz="1900" b="1" dirty="0"/>
              <a:t>Artificial Intelligence</a:t>
            </a:r>
          </a:p>
          <a:p>
            <a:pPr lvl="3"/>
            <a:r>
              <a:rPr lang="es-ES_tradnl" sz="1900" b="1" dirty="0" err="1">
                <a:solidFill>
                  <a:schemeClr val="accent1">
                    <a:lumMod val="75000"/>
                  </a:schemeClr>
                </a:solidFill>
              </a:rPr>
              <a:t>Cup</a:t>
            </a:r>
            <a:r>
              <a:rPr lang="es-ES_tradnl" sz="1900" b="1" dirty="0" err="1">
                <a:solidFill>
                  <a:srgbClr val="FF0000"/>
                </a:solidFill>
              </a:rPr>
              <a:t>I</a:t>
            </a:r>
            <a:r>
              <a:rPr lang="es-ES_tradnl" sz="1900" b="1" dirty="0" err="1">
                <a:solidFill>
                  <a:schemeClr val="accent2">
                    <a:lumMod val="75000"/>
                  </a:schemeClr>
                </a:solidFill>
              </a:rPr>
              <a:t>A</a:t>
            </a:r>
            <a:endParaRPr lang="es-ES_tradnl" sz="19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371600" lvl="3" indent="0">
              <a:buNone/>
            </a:pPr>
            <a:endParaRPr lang="es-ES_tradnl" sz="1900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3B889-4BA4-8946-A269-DBBE62B54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81281"/>
            <a:ext cx="10957561" cy="487680"/>
          </a:xfrm>
        </p:spPr>
        <p:txBody>
          <a:bodyPr/>
          <a:lstStyle/>
          <a:p>
            <a:r>
              <a:rPr lang="es-ES_tradnl" dirty="0"/>
              <a:t>El Profe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6F726-5A91-611E-F791-A4E53CA494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1" y="6567344"/>
            <a:ext cx="457200" cy="290656"/>
          </a:xfrm>
        </p:spPr>
        <p:txBody>
          <a:bodyPr/>
          <a:lstStyle/>
          <a:p>
            <a:fld id="{2C5389FE-320D-5D43-A537-4A817324FFB0}" type="slidenum">
              <a:rPr lang="es-CO" altLang="en-CO" smtClean="0"/>
              <a:pPr/>
              <a:t>3</a:t>
            </a:fld>
            <a:endParaRPr lang="es-CO" altLang="en-CO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908FB2-7296-C99E-96B8-5A50F0213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4" t="21684" r="16321" b="15571"/>
          <a:stretch/>
        </p:blipFill>
        <p:spPr>
          <a:xfrm>
            <a:off x="8077301" y="766483"/>
            <a:ext cx="3886100" cy="2662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73F6D1-F55B-854C-D94B-F9647E37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74" y="3489992"/>
            <a:ext cx="3263153" cy="32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1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E4D34-9D0D-CD0B-361E-EB26B4883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228600" indent="-228600">
              <a:buSzPct val="100000"/>
              <a:buFont typeface="Arial" panose="020B0604020202020204" pitchFamily="34" charset="0"/>
              <a:buChar char="•"/>
            </a:pPr>
            <a:r>
              <a:rPr lang="es-ES_tradnl" sz="1900" b="1" dirty="0"/>
              <a:t>Eduardo Rosales</a:t>
            </a:r>
          </a:p>
          <a:p>
            <a:pPr lvl="1"/>
            <a:r>
              <a:rPr lang="en-US" sz="1900" b="1" dirty="0"/>
              <a:t>CERN</a:t>
            </a:r>
            <a:r>
              <a:rPr lang="en-US" sz="1900" dirty="0"/>
              <a:t>: </a:t>
            </a:r>
          </a:p>
          <a:p>
            <a:pPr lvl="2"/>
            <a:r>
              <a:rPr lang="en-US" sz="1800" dirty="0"/>
              <a:t>European Organization for Nuclear Research</a:t>
            </a:r>
          </a:p>
          <a:p>
            <a:pPr lvl="1"/>
            <a:r>
              <a:rPr lang="en-US" sz="1900" dirty="0"/>
              <a:t>CMS - </a:t>
            </a:r>
            <a:r>
              <a:rPr lang="en-US" sz="1900" b="1" dirty="0"/>
              <a:t>DQM (Software) Engineer at CERN</a:t>
            </a:r>
            <a:endParaRPr lang="en-US" sz="1900" b="1" dirty="0">
              <a:ea typeface="Calibri"/>
              <a:cs typeface="Calibri"/>
            </a:endParaRPr>
          </a:p>
          <a:p>
            <a:pPr lvl="1"/>
            <a:endParaRPr lang="en-US" sz="1900" i="1" dirty="0"/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ES_tradnl" sz="1900" dirty="0"/>
              <a:t>Miembro de la Colaboración Internacional</a:t>
            </a:r>
          </a:p>
          <a:p>
            <a:pPr lvl="2"/>
            <a:r>
              <a:rPr lang="es-ES_tradnl" sz="1900" dirty="0"/>
              <a:t>2011 – 2013</a:t>
            </a:r>
          </a:p>
          <a:p>
            <a:pPr lvl="3"/>
            <a:r>
              <a:rPr lang="es-ES_tradnl" sz="1900" dirty="0"/>
              <a:t>~10.000 personas</a:t>
            </a:r>
          </a:p>
          <a:p>
            <a:pPr marL="914400" lvl="2" indent="0">
              <a:buNone/>
            </a:pPr>
            <a:endParaRPr lang="es-ES_tradnl" sz="1900" dirty="0"/>
          </a:p>
          <a:p>
            <a:pPr lvl="3"/>
            <a:r>
              <a:rPr lang="es-ES_tradnl" sz="1900" dirty="0"/>
              <a:t>4-jul-2012:</a:t>
            </a:r>
          </a:p>
          <a:p>
            <a:pPr lvl="4"/>
            <a:r>
              <a:rPr lang="es-ES_tradnl" sz="1900" dirty="0"/>
              <a:t>Bosón de Higgs</a:t>
            </a:r>
          </a:p>
          <a:p>
            <a:pPr marL="1371600" lvl="3" indent="0">
              <a:buNone/>
            </a:pPr>
            <a:endParaRPr lang="es-ES_tradnl" sz="1900" dirty="0">
              <a:ea typeface="Calibri"/>
              <a:cs typeface="Calibri"/>
            </a:endParaRPr>
          </a:p>
          <a:p>
            <a:pPr lvl="3"/>
            <a:r>
              <a:rPr lang="es-ES_tradnl" sz="1900" dirty="0"/>
              <a:t>8-oct-2013:</a:t>
            </a:r>
          </a:p>
          <a:p>
            <a:pPr lvl="4"/>
            <a:r>
              <a:rPr lang="es-ES_tradnl" sz="1900" dirty="0"/>
              <a:t>Peter Higgs</a:t>
            </a:r>
          </a:p>
          <a:p>
            <a:pPr lvl="5"/>
            <a:r>
              <a:rPr lang="es-ES_tradnl" sz="1700" dirty="0"/>
              <a:t>Premio Nobel de Física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37EE9-04EF-5216-2D2C-FA0B9DA994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1" y="6567344"/>
            <a:ext cx="457200" cy="290656"/>
          </a:xfrm>
        </p:spPr>
        <p:txBody>
          <a:bodyPr/>
          <a:lstStyle/>
          <a:p>
            <a:fld id="{2C5389FE-320D-5D43-A537-4A817324FFB0}" type="slidenum">
              <a:rPr lang="es-CO" altLang="en-CO" smtClean="0"/>
              <a:pPr/>
              <a:t>4</a:t>
            </a:fld>
            <a:endParaRPr lang="es-CO" altLang="en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B8F20-CBFA-3A4A-8FAF-33F774FF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67" y="828372"/>
            <a:ext cx="6685183" cy="539260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39581E-6C50-D444-E6B1-B35552A666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81281"/>
            <a:ext cx="10957561" cy="487680"/>
          </a:xfrm>
        </p:spPr>
        <p:txBody>
          <a:bodyPr/>
          <a:lstStyle/>
          <a:p>
            <a:r>
              <a:rPr lang="es-ES_tradnl" dirty="0"/>
              <a:t>El Profe</a:t>
            </a:r>
          </a:p>
        </p:txBody>
      </p:sp>
    </p:spTree>
    <p:extLst>
      <p:ext uri="{BB962C8B-B14F-4D97-AF65-F5344CB8AC3E}">
        <p14:creationId xmlns:p14="http://schemas.microsoft.com/office/powerpoint/2010/main" val="7183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37EE9-04EF-5216-2D2C-FA0B9DA994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1" y="6567344"/>
            <a:ext cx="457200" cy="290656"/>
          </a:xfrm>
        </p:spPr>
        <p:txBody>
          <a:bodyPr/>
          <a:lstStyle/>
          <a:p>
            <a:fld id="{2C5389FE-320D-5D43-A537-4A817324FFB0}" type="slidenum">
              <a:rPr lang="es-CO" altLang="en-CO" smtClean="0"/>
              <a:pPr/>
              <a:t>5</a:t>
            </a:fld>
            <a:endParaRPr lang="es-CO" altLang="en-CO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39581E-6C50-D444-E6B1-B35552A666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81281"/>
            <a:ext cx="10957561" cy="487680"/>
          </a:xfrm>
        </p:spPr>
        <p:txBody>
          <a:bodyPr/>
          <a:lstStyle/>
          <a:p>
            <a:r>
              <a:rPr lang="es-ES_tradnl" dirty="0"/>
              <a:t>Nube de Palabras – Encuesta del Curso - 2025-10</a:t>
            </a:r>
          </a:p>
          <a:p>
            <a:endParaRPr lang="es-ES_tradnl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3C1ED65-536C-581C-88AD-3200ABD96C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1290" y="1036289"/>
            <a:ext cx="8230878" cy="47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5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E4D34-9D0D-CD0B-361E-EB26B4883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94344"/>
            <a:ext cx="12192000" cy="1201479"/>
          </a:xfrm>
        </p:spPr>
        <p:txBody>
          <a:bodyPr lIns="91440" tIns="45720" rIns="91440" bIns="45720" anchor="t"/>
          <a:lstStyle/>
          <a:p>
            <a:pPr marL="0" indent="0" algn="ctr">
              <a:buSzPct val="100000"/>
              <a:buNone/>
            </a:pPr>
            <a:r>
              <a:rPr lang="es-ES_tradnl" sz="4000" dirty="0">
                <a:hlinkClick r:id="rId2"/>
              </a:rPr>
              <a:t>PREGUNTAS FRECUENTES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1153163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8F5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187</Words>
  <Application>Microsoft Macintosh PowerPoint</Application>
  <PresentationFormat>Widescreen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Estructuras de Datos y Algoritmos EDA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Edgar Eduardo Rosales Rosero</dc:creator>
  <cp:lastModifiedBy>Edgar Eduardo Rosales Rosero</cp:lastModifiedBy>
  <cp:revision>30</cp:revision>
  <dcterms:created xsi:type="dcterms:W3CDTF">2024-08-10T00:39:25Z</dcterms:created>
  <dcterms:modified xsi:type="dcterms:W3CDTF">2025-08-04T03:28:59Z</dcterms:modified>
</cp:coreProperties>
</file>